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4" r:id="rId4"/>
    <p:sldId id="325" r:id="rId5"/>
    <p:sldId id="328" r:id="rId6"/>
    <p:sldId id="333" r:id="rId7"/>
    <p:sldId id="334" r:id="rId8"/>
    <p:sldId id="335" r:id="rId9"/>
    <p:sldId id="329" r:id="rId10"/>
    <p:sldId id="332" r:id="rId11"/>
    <p:sldId id="33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Bedrijfseconomie –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nl-NL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hypotheken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 fontScale="85000" lnSpcReduction="20000"/>
          </a:bodyPr>
          <a:lstStyle/>
          <a:p>
            <a:pPr marL="571500" indent="-457200">
              <a:buAutoNum type="arabicPeriod"/>
            </a:pPr>
            <a:r>
              <a:rPr lang="nl-NL" dirty="0" smtClean="0"/>
              <a:t>Lineaire hypotheek.</a:t>
            </a:r>
          </a:p>
          <a:p>
            <a:pPr marL="868680" lvl="1" indent="-457200">
              <a:buAutoNum type="arabicPeriod"/>
            </a:pPr>
            <a:r>
              <a:rPr lang="nl-NL" dirty="0" smtClean="0"/>
              <a:t>Je lost elk jaar hetzelfde bedrag af en</a:t>
            </a:r>
          </a:p>
          <a:p>
            <a:pPr marL="411480" lvl="1" indent="0">
              <a:buNone/>
            </a:pPr>
            <a:r>
              <a:rPr lang="nl-NL" dirty="0" smtClean="0"/>
              <a:t>	betaalt rente over de openstaande lening</a:t>
            </a:r>
          </a:p>
          <a:p>
            <a:pPr marL="571500" indent="-457200">
              <a:buAutoNum type="arabicPeriod"/>
            </a:pPr>
            <a:r>
              <a:rPr lang="nl-NL" dirty="0" smtClean="0"/>
              <a:t>Annuïteitenhypotheek</a:t>
            </a:r>
          </a:p>
          <a:p>
            <a:pPr marL="868680" lvl="1" indent="-457200">
              <a:buAutoNum type="arabicPeriod"/>
            </a:pPr>
            <a:r>
              <a:rPr lang="nl-NL" dirty="0" smtClean="0"/>
              <a:t>In het begin betaal je veel rente en </a:t>
            </a:r>
          </a:p>
          <a:p>
            <a:pPr marL="411480" lvl="1" indent="0">
              <a:buNone/>
            </a:pPr>
            <a:r>
              <a:rPr lang="nl-NL" dirty="0"/>
              <a:t>	</a:t>
            </a:r>
            <a:r>
              <a:rPr lang="nl-NL" dirty="0" smtClean="0"/>
              <a:t>weinig aflossing, aan het eind omgekeerd. </a:t>
            </a:r>
          </a:p>
          <a:p>
            <a:pPr marL="411480" lvl="1" indent="0">
              <a:buNone/>
            </a:pPr>
            <a:r>
              <a:rPr lang="nl-NL" dirty="0"/>
              <a:t>	</a:t>
            </a:r>
            <a:r>
              <a:rPr lang="nl-NL" dirty="0" smtClean="0"/>
              <a:t>De maandlast is elke maand hetzelfde</a:t>
            </a:r>
          </a:p>
          <a:p>
            <a:pPr marL="571500" indent="-457200">
              <a:buAutoNum type="arabicPeriod"/>
            </a:pPr>
            <a:endParaRPr lang="nl-NL" dirty="0" smtClean="0"/>
          </a:p>
          <a:p>
            <a:pPr marL="571500" indent="-457200">
              <a:buAutoNum type="arabicPeriod"/>
            </a:pPr>
            <a:endParaRPr lang="nl-NL" dirty="0" smtClean="0"/>
          </a:p>
          <a:p>
            <a:pPr marL="571500" indent="-457200">
              <a:buAutoNum type="arabicPeriod"/>
            </a:pPr>
            <a:r>
              <a:rPr lang="nl-NL" dirty="0" smtClean="0"/>
              <a:t>Spaar of beleggingshypotheek</a:t>
            </a:r>
          </a:p>
          <a:p>
            <a:pPr marL="868680" lvl="1" indent="-457200">
              <a:buAutoNum type="arabicPeriod"/>
            </a:pPr>
            <a:r>
              <a:rPr lang="nl-NL" dirty="0" smtClean="0"/>
              <a:t>Je betaalt rente over de hypotheeklening (die niet wordt afgelost)</a:t>
            </a:r>
          </a:p>
          <a:p>
            <a:pPr marL="868680" lvl="1" indent="-457200">
              <a:buAutoNum type="arabicPeriod"/>
            </a:pPr>
            <a:r>
              <a:rPr lang="nl-NL" dirty="0" smtClean="0"/>
              <a:t>En je betaalt een spaarverzekering</a:t>
            </a:r>
          </a:p>
          <a:p>
            <a:pPr marL="1234440" lvl="2" indent="-457200">
              <a:buAutoNum type="arabicPeriod"/>
            </a:pPr>
            <a:r>
              <a:rPr lang="nl-NL" dirty="0" smtClean="0"/>
              <a:t>Overlijdensrisicoverzekering</a:t>
            </a:r>
          </a:p>
          <a:p>
            <a:pPr marL="1234440" lvl="2" indent="-457200">
              <a:buAutoNum type="arabicPeriod"/>
            </a:pPr>
            <a:r>
              <a:rPr lang="nl-NL" dirty="0" smtClean="0"/>
              <a:t>Sparen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26" y="816627"/>
            <a:ext cx="2838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702577"/>
            <a:ext cx="2838450" cy="1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81575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8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ga 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met je buurman een huis.</a:t>
            </a:r>
          </a:p>
          <a:p>
            <a:r>
              <a:rPr lang="nl-NL" dirty="0" smtClean="0"/>
              <a:t>Beschrijf alle kosten</a:t>
            </a:r>
          </a:p>
          <a:p>
            <a:pPr lvl="1"/>
            <a:r>
              <a:rPr lang="nl-NL" dirty="0" smtClean="0"/>
              <a:t>Eenmalig en de </a:t>
            </a:r>
            <a:r>
              <a:rPr lang="nl-NL" dirty="0" smtClean="0"/>
              <a:t>maandlasten</a:t>
            </a:r>
          </a:p>
          <a:p>
            <a:r>
              <a:rPr lang="nl-NL" dirty="0" smtClean="0"/>
              <a:t>Kijk </a:t>
            </a:r>
            <a:r>
              <a:rPr lang="nl-NL" dirty="0" smtClean="0"/>
              <a:t>hoeveel geld je zelf moet meenemen.</a:t>
            </a:r>
          </a:p>
          <a:p>
            <a:r>
              <a:rPr lang="nl-NL" dirty="0" smtClean="0"/>
              <a:t>In Word</a:t>
            </a:r>
          </a:p>
          <a:p>
            <a:pPr lvl="1"/>
            <a:r>
              <a:rPr lang="nl-NL" dirty="0" smtClean="0"/>
              <a:t>Met </a:t>
            </a:r>
            <a:r>
              <a:rPr lang="nl-NL" dirty="0" smtClean="0"/>
              <a:t>foto van het huis</a:t>
            </a:r>
            <a:endParaRPr lang="nl-NL" dirty="0" smtClean="0"/>
          </a:p>
          <a:p>
            <a:pPr lvl="1"/>
            <a:r>
              <a:rPr lang="nl-NL" dirty="0" smtClean="0"/>
              <a:t>Netjes in woorden uitgelegd</a:t>
            </a:r>
          </a:p>
          <a:p>
            <a:pPr lvl="1"/>
            <a:r>
              <a:rPr lang="nl-NL" dirty="0" smtClean="0"/>
              <a:t>Probeer alles in euro’s weer te geven.</a:t>
            </a:r>
          </a:p>
        </p:txBody>
      </p:sp>
    </p:spTree>
    <p:extLst>
      <p:ext uri="{BB962C8B-B14F-4D97-AF65-F5344CB8AC3E}">
        <p14:creationId xmlns:p14="http://schemas.microsoft.com/office/powerpoint/2010/main" val="39804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Vorige les</a:t>
            </a:r>
          </a:p>
          <a:p>
            <a:pPr lvl="1"/>
            <a:r>
              <a:rPr lang="nl-NL" dirty="0" smtClean="0"/>
              <a:t>Huis kopen</a:t>
            </a:r>
            <a:endParaRPr lang="nl-NL" dirty="0" smtClean="0"/>
          </a:p>
          <a:p>
            <a:r>
              <a:rPr lang="nl-NL" dirty="0" smtClean="0"/>
              <a:t>Vandaag</a:t>
            </a:r>
            <a:endParaRPr lang="nl-NL" dirty="0"/>
          </a:p>
          <a:p>
            <a:pPr lvl="1"/>
            <a:r>
              <a:rPr lang="nl-NL" dirty="0" smtClean="0"/>
              <a:t>Verder met het huis</a:t>
            </a:r>
          </a:p>
          <a:p>
            <a:pPr lvl="1"/>
            <a:r>
              <a:rPr lang="nl-NL" dirty="0" smtClean="0"/>
              <a:t>Donderdag na het eerste uur is het af.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kopen van een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83024"/>
            <a:ext cx="74199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heb je als koper?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nl-NL" dirty="0" smtClean="0"/>
              <a:t>Verplicht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Koopsom (k.k. of v.o.n.)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Overdrachtsbelasting 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Notariskosten</a:t>
            </a:r>
          </a:p>
          <a:p>
            <a:pPr marL="571500" indent="-457200">
              <a:buFontTx/>
              <a:buChar char="-"/>
            </a:pPr>
            <a:endParaRPr lang="nl-NL" dirty="0"/>
          </a:p>
          <a:p>
            <a:pPr marL="114300" indent="0">
              <a:buNone/>
            </a:pPr>
            <a:r>
              <a:rPr lang="nl-NL" dirty="0" smtClean="0"/>
              <a:t>Niet verplicht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Kosten aangaan hypotheek</a:t>
            </a:r>
          </a:p>
          <a:p>
            <a:pPr marL="971550" lvl="1" indent="-457200">
              <a:buFontTx/>
              <a:buChar char="-"/>
            </a:pPr>
            <a:r>
              <a:rPr lang="nl-NL" dirty="0" smtClean="0"/>
              <a:t>Hypotheekadviseur</a:t>
            </a:r>
          </a:p>
          <a:p>
            <a:pPr marL="971550" lvl="1" indent="-457200">
              <a:buFontTx/>
              <a:buChar char="-"/>
            </a:pPr>
            <a:r>
              <a:rPr lang="nl-NL" dirty="0" smtClean="0"/>
              <a:t>Afsluitprovisie</a:t>
            </a:r>
            <a:endParaRPr lang="nl-NL" dirty="0" smtClean="0"/>
          </a:p>
          <a:p>
            <a:pPr marL="971550" lvl="1" indent="-457200">
              <a:buFontTx/>
              <a:buChar char="-"/>
            </a:pPr>
            <a:r>
              <a:rPr lang="nl-NL" dirty="0" smtClean="0"/>
              <a:t>Inclusief waarborgsom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Makelaarskosten (courtage)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Taxatiekosten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Bouwkundige keuring</a:t>
            </a:r>
          </a:p>
          <a:p>
            <a:pPr marL="571500" indent="-457200">
              <a:buFontTx/>
              <a:buChar char="-"/>
            </a:pPr>
            <a:r>
              <a:rPr lang="nl-NL" dirty="0" smtClean="0"/>
              <a:t>Nationale Hypotheekgarantie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3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Hoogte Hypotheek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Afhankelijk van</a:t>
            </a:r>
          </a:p>
          <a:p>
            <a:pPr>
              <a:buFontTx/>
              <a:buChar char="-"/>
            </a:pPr>
            <a:r>
              <a:rPr lang="nl-NL" dirty="0" smtClean="0"/>
              <a:t>Hoogte inkomen</a:t>
            </a:r>
          </a:p>
          <a:p>
            <a:pPr>
              <a:buFontTx/>
              <a:buChar char="-"/>
            </a:pPr>
            <a:r>
              <a:rPr lang="nl-NL" dirty="0" smtClean="0"/>
              <a:t>Leeftijd</a:t>
            </a:r>
          </a:p>
          <a:p>
            <a:pPr>
              <a:buFontTx/>
              <a:buChar char="-"/>
            </a:pPr>
            <a:r>
              <a:rPr lang="nl-NL" dirty="0" smtClean="0"/>
              <a:t>Partner</a:t>
            </a:r>
          </a:p>
          <a:p>
            <a:pPr>
              <a:buFontTx/>
              <a:buChar char="-"/>
            </a:pPr>
            <a:r>
              <a:rPr lang="nl-NL" dirty="0" smtClean="0"/>
              <a:t>Schulden</a:t>
            </a:r>
          </a:p>
          <a:p>
            <a:pPr>
              <a:buFontTx/>
              <a:buChar char="-"/>
            </a:pPr>
            <a:r>
              <a:rPr lang="nl-NL" dirty="0" smtClean="0"/>
              <a:t>BKR-registratie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05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Rente hypotheek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35" y="1014119"/>
            <a:ext cx="60388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2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Rente hypotheek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lang vast? En waarom?</a:t>
            </a:r>
          </a:p>
          <a:p>
            <a:r>
              <a:rPr lang="nl-NL" dirty="0" smtClean="0"/>
              <a:t>Tegen welke rente?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Berekening maandlasten</a:t>
            </a:r>
          </a:p>
          <a:p>
            <a:r>
              <a:rPr lang="nl-NL" dirty="0" smtClean="0"/>
              <a:t>Bruto maandlasten</a:t>
            </a:r>
          </a:p>
          <a:p>
            <a:r>
              <a:rPr lang="nl-NL" dirty="0" smtClean="0"/>
              <a:t>Netto maandlasten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61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616"/>
            <a:ext cx="4949577" cy="66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hypotheken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1" y="1250880"/>
            <a:ext cx="3600400" cy="23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00400" cy="23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744416" cy="24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214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Planning</vt:lpstr>
      <vt:lpstr>Het kopen van een huis</vt:lpstr>
      <vt:lpstr>Welke kosten heb je als koper? </vt:lpstr>
      <vt:lpstr>Hoogte Hypotheek</vt:lpstr>
      <vt:lpstr>Rente hypotheek</vt:lpstr>
      <vt:lpstr>Rente hypotheek</vt:lpstr>
      <vt:lpstr>PowerPoint-presentatie</vt:lpstr>
      <vt:lpstr>Welke hypotheken zijn er?</vt:lpstr>
      <vt:lpstr>Welke hypotheken zijn er?</vt:lpstr>
      <vt:lpstr>Opdracht: ga verder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50</cp:revision>
  <dcterms:created xsi:type="dcterms:W3CDTF">2013-11-15T15:05:42Z</dcterms:created>
  <dcterms:modified xsi:type="dcterms:W3CDTF">2020-02-10T20:36:45Z</dcterms:modified>
</cp:coreProperties>
</file>